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27"/>
  </p:notesMasterIdLst>
  <p:sldIdLst>
    <p:sldId id="323" r:id="rId7"/>
    <p:sldId id="335" r:id="rId8"/>
    <p:sldId id="448" r:id="rId9"/>
    <p:sldId id="286" r:id="rId10"/>
    <p:sldId id="449" r:id="rId11"/>
    <p:sldId id="451" r:id="rId12"/>
    <p:sldId id="460" r:id="rId13"/>
    <p:sldId id="455" r:id="rId14"/>
    <p:sldId id="452" r:id="rId15"/>
    <p:sldId id="450" r:id="rId16"/>
    <p:sldId id="454" r:id="rId17"/>
    <p:sldId id="453" r:id="rId18"/>
    <p:sldId id="457" r:id="rId19"/>
    <p:sldId id="456" r:id="rId20"/>
    <p:sldId id="459" r:id="rId21"/>
    <p:sldId id="458" r:id="rId22"/>
    <p:sldId id="258" r:id="rId23"/>
    <p:sldId id="414" r:id="rId24"/>
    <p:sldId id="439" r:id="rId25"/>
    <p:sldId id="4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3"/>
            <p14:sldId id="335"/>
            <p14:sldId id="448"/>
          </p14:sldIdLst>
        </p14:section>
        <p14:section name="Presentation" id="{4B81BE2A-B99D-4E1E-BB9D-735D73F7397E}">
          <p14:sldIdLst>
            <p14:sldId id="286"/>
            <p14:sldId id="449"/>
            <p14:sldId id="451"/>
            <p14:sldId id="460"/>
            <p14:sldId id="455"/>
            <p14:sldId id="452"/>
            <p14:sldId id="450"/>
            <p14:sldId id="454"/>
            <p14:sldId id="453"/>
            <p14:sldId id="457"/>
            <p14:sldId id="456"/>
            <p14:sldId id="459"/>
            <p14:sldId id="458"/>
            <p14:sldId id="258"/>
            <p14:sldId id="414"/>
            <p14:sldId id="439"/>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p:scale>
          <a:sx n="50" d="100"/>
          <a:sy n="50" d="100"/>
        </p:scale>
        <p:origin x="1764" y="354"/>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9/7/2020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in the short time I have available I aim to answer three questions.</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Data Science professionals, there are a couple paths.</a:t>
            </a:r>
          </a:p>
          <a:p>
            <a:pPr marL="0" indent="0">
              <a:buNone/>
            </a:pPr>
            <a:endParaRPr lang="en-US" sz="1200" dirty="0"/>
          </a:p>
          <a:p>
            <a:pPr marL="0" indent="0">
              <a:buNone/>
            </a:pPr>
            <a:r>
              <a:rPr lang="en-US" sz="1200" dirty="0"/>
              <a:t>Start with the AI-900 </a:t>
            </a:r>
            <a:r>
              <a:rPr lang="en-US" sz="1200" dirty="0" err="1"/>
              <a:t>Fundamantals</a:t>
            </a:r>
            <a:r>
              <a:rPr lang="en-US" sz="1200" dirty="0"/>
              <a:t> exam, which is directly for folks entering AI even without technical backgrounds, with no d</a:t>
            </a:r>
            <a:r>
              <a:rPr lang="en-US" sz="1200" b="0" i="0" kern="1200" dirty="0">
                <a:solidFill>
                  <a:schemeClr val="tx1"/>
                </a:solidFill>
                <a:effectLst/>
                <a:latin typeface="+mn-lt"/>
                <a:ea typeface="+mn-ea"/>
                <a:cs typeface="+mn-cs"/>
              </a:rPr>
              <a:t>ata science and software engineering experience are not required. It tests common Machine Learning and AI workloads and how to implement them on Azure, and yes, comes with a free five-part Learning Pathway right there on the website for AI-900.</a:t>
            </a:r>
            <a:endParaRPr lang="en-US" sz="1200" dirty="0"/>
          </a:p>
          <a:p>
            <a:pPr marL="0" indent="0">
              <a:buNone/>
            </a:pPr>
            <a:endParaRPr lang="en-US" sz="1200" dirty="0"/>
          </a:p>
          <a:p>
            <a:pPr marL="0" indent="0">
              <a:buNone/>
            </a:pPr>
            <a:r>
              <a:rPr lang="en-US" sz="1200" dirty="0"/>
              <a:t>DP-100 is the first and only Azure exam out right now, but it tests machine learning workloads running in Azure, developing and deploying models, especially in the Machine Learning Service.</a:t>
            </a:r>
          </a:p>
          <a:p>
            <a:pPr marL="0" indent="0">
              <a:buNone/>
            </a:pPr>
            <a:endParaRPr lang="en-US" sz="1200" dirty="0"/>
          </a:p>
          <a:p>
            <a:pPr marL="0" indent="0">
              <a:buNone/>
            </a:pPr>
            <a:r>
              <a:rPr lang="en-US" sz="1200" dirty="0"/>
              <a:t>Azure AI </a:t>
            </a:r>
            <a:r>
              <a:rPr lang="en-US" sz="1200" dirty="0" err="1"/>
              <a:t>Engieneers</a:t>
            </a:r>
            <a:r>
              <a:rPr lang="en-US" sz="1200" dirty="0"/>
              <a:t> can take AI-100, which certifies the various Microsoft AI solutions and APIs </a:t>
            </a:r>
            <a:r>
              <a:rPr lang="en-US" sz="1200" b="0" i="0" kern="1200" dirty="0">
                <a:solidFill>
                  <a:schemeClr val="tx1"/>
                </a:solidFill>
                <a:effectLst/>
                <a:latin typeface="+mn-lt"/>
                <a:ea typeface="+mn-ea"/>
                <a:cs typeface="+mn-cs"/>
              </a:rPr>
              <a:t>involving natural language processing, speech, computer vision, and conversational AI, as well as the Microsoft Azure Cognitive Services, Azure Bot Service, Azure Cognitive Search, and data storage in Azure.</a:t>
            </a:r>
            <a:r>
              <a:rPr lang="en-US" sz="1200" dirty="0"/>
              <a:t> </a:t>
            </a:r>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5699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Power Platform developers, some of these exams are out, some are in beta, and some will be released by the end of September, for folks who develop applications, integrations, or process automations in the Azure Power Platform.</a:t>
            </a:r>
          </a:p>
          <a:p>
            <a:pPr marL="0" indent="0">
              <a:buNone/>
            </a:pPr>
            <a:endParaRPr lang="en-US" sz="1200" dirty="0"/>
          </a:p>
          <a:p>
            <a:pPr marL="0" indent="0">
              <a:buNone/>
            </a:pPr>
            <a:r>
              <a:rPr lang="en-US" sz="1200" dirty="0"/>
              <a:t>I’m not going to talk about them tonight because I have limited time but there are also exams for the Dynamics 365, the Microsoft 365 administration, SAP workloads, and of course for Azure Core Infrastructure roles.</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3565982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infrastructure folks, again, the first exam we talked about here AZ-900 is the place to start, even if you feel it’s too easy, it will force you to know about things you may not have encountered yet, and might be part of a new solution in the future.</a:t>
            </a:r>
          </a:p>
          <a:p>
            <a:pPr marL="0" indent="0">
              <a:buNone/>
            </a:pPr>
            <a:r>
              <a:rPr lang="en-US" sz="1200" dirty="0"/>
              <a:t>&lt;click&gt;</a:t>
            </a:r>
          </a:p>
          <a:p>
            <a:pPr marL="0" indent="0">
              <a:buNone/>
            </a:pPr>
            <a:r>
              <a:rPr lang="en-US" sz="1200" dirty="0"/>
              <a:t>The Administrator exam covers </a:t>
            </a:r>
            <a:r>
              <a:rPr lang="en-US" sz="1200" b="0" i="0" kern="1200" dirty="0">
                <a:solidFill>
                  <a:schemeClr val="tx1"/>
                </a:solidFill>
                <a:effectLst/>
                <a:latin typeface="+mn-lt"/>
                <a:ea typeface="+mn-ea"/>
                <a:cs typeface="+mn-cs"/>
              </a:rPr>
              <a:t>implementing, managing, and monitoring an organization’s Azure Environment, with a lot of content around security and governance, as well as ARM templates. This is as </a:t>
            </a:r>
            <a:r>
              <a:rPr lang="en-US" sz="1200" b="0" i="0" kern="1200" dirty="0" err="1">
                <a:solidFill>
                  <a:schemeClr val="tx1"/>
                </a:solidFill>
                <a:effectLst/>
                <a:latin typeface="+mn-lt"/>
                <a:ea typeface="+mn-ea"/>
                <a:cs typeface="+mn-cs"/>
              </a:rPr>
              <a:t>straightfordward</a:t>
            </a:r>
            <a:r>
              <a:rPr lang="en-US" sz="1200" b="0" i="0" kern="1200" dirty="0">
                <a:solidFill>
                  <a:schemeClr val="tx1"/>
                </a:solidFill>
                <a:effectLst/>
                <a:latin typeface="+mn-lt"/>
                <a:ea typeface="+mn-ea"/>
                <a:cs typeface="+mn-cs"/>
              </a:rPr>
              <a:t> as it gets to an exam that tests a lot of what Sparkhound offers as an Azure Cloud Reseller and Admin.</a:t>
            </a:r>
            <a:endParaRPr lang="en-US" sz="1200" dirty="0"/>
          </a:p>
          <a:p>
            <a:pPr marL="0" indent="0">
              <a:buNone/>
            </a:pPr>
            <a:r>
              <a:rPr lang="en-US" sz="1200" dirty="0"/>
              <a:t>&lt;click&gt;</a:t>
            </a:r>
          </a:p>
          <a:p>
            <a:pPr marL="0" indent="0">
              <a:buNone/>
            </a:pPr>
            <a:r>
              <a:rPr lang="en-US" sz="1200" dirty="0"/>
              <a:t>Messaging Administrator Associate covers Microsoft 365 mail, client access and the Outlook Web App, mobile devices, network infrastructure, role-based permissions, Exchange Online and Advanced Threat Protection. The Teams Admin is just that, focused around Microsoft Teams and the Office365 products around it including SharePoint Online, Azure AD, OneDrive, and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Security Administrator covers Microsoft 365 enterprise and hybrid environment security, threats and enforcement.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 Modern Desktop Administrator Associate covers Windows 10 deployment, connectivity, maintenance, profiles and policies, protecting devices and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Finally the Enterprise Administrator Expert follows one of the Associate level certs and adds on exams that cover Mobility and Security and Identity Management.</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3413061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 not going to talk about them tonight because I have limited time but there are also exams for the Dynamics 365, the Microsoft 365 administration, SAP workloads, and of course for Azure Core Infrastructure roles.</a:t>
            </a:r>
          </a:p>
          <a:p>
            <a:pPr marL="0" indent="0">
              <a:buNone/>
            </a:pPr>
            <a:endParaRPr lang="en-US" sz="1200" dirty="0"/>
          </a:p>
          <a:p>
            <a:pPr marL="0" indent="0">
              <a:buNone/>
            </a:pPr>
            <a:r>
              <a:rPr lang="en-US" sz="1200" dirty="0"/>
              <a:t>&lt;click&gt;</a:t>
            </a:r>
          </a:p>
          <a:p>
            <a:pPr marL="0" indent="0">
              <a:buNone/>
            </a:pPr>
            <a:r>
              <a:rPr lang="en-US" sz="1200" dirty="0"/>
              <a:t>So at this point you’re wondering, with a pandemic on, how do I take a Microsoft Certification Exam at the random exam location that’s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This whole process is easiest if you are taking the exam with a laptop with a built-in webcam. Because you have to take pictures of your work area, from all angles, including the floor and ceiling, your ears and glasses, etc.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r>
              <a:rPr lang="en-US" sz="1200" b="0" dirty="0">
                <a:solidFill>
                  <a:schemeClr val="tx1"/>
                </a:solidFill>
                <a:latin typeface="+mn-lt"/>
              </a:rPr>
              <a:t>Make sure you’re taking it in a place where no one else can be seen or heard, including your kids. I put a sock on my home office door and told my wife and my college kid who was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a little info about 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thought certifications themselves will remain on your official Microsoft transcript until June 2022. </a:t>
            </a:r>
            <a:r>
              <a:rPr lang="en-US" sz="1200" dirty="0"/>
              <a:t>Over the past few years, exams starting with letters like AZ, DP, MB,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Core Azure Solutions Architect Expert, Enterprise Administrator Expert, Azure Data Engineer Associate, Azure Developer Associate, etc.</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were Transition Exams available if you have recently passed 70- exams, but those were retired in 2019. Microsoft is now fully all about new Azure certifications.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AZ-900 is a Fundamentals level exam, which means its geared towards people entering the technology, even if they have years of technical experience with other Microsoft products. I took AZ-900 for example and in the process I learned a lot about features and solutions available outside of the products in Azure I typically work in. Think of Azure as an entire new ecosystem to work in, AZ-900 is the perfect introduction for everyone whether you are a developer, sysadmin, DBA, or support tech.</a:t>
            </a:r>
          </a:p>
          <a:p>
            <a:pPr marL="0" indent="0">
              <a:buNone/>
            </a:pPr>
            <a:r>
              <a:rPr lang="en-US" sz="1200" dirty="0"/>
              <a:t>&lt;click&gt;</a:t>
            </a:r>
          </a:p>
          <a:p>
            <a:pPr marL="0" indent="0">
              <a:buNone/>
            </a:pPr>
            <a:r>
              <a:rPr lang="en-US" sz="1200" dirty="0"/>
              <a:t>When you go to the website for AZ-900, you get all the links you need to get started right away, with registering for the exam or for paid training or practice exams, but,</a:t>
            </a:r>
          </a:p>
          <a:p>
            <a:pPr marL="0" indent="0">
              <a:buNone/>
            </a:pPr>
            <a:r>
              <a:rPr lang="en-US" sz="1200" dirty="0"/>
              <a:t>&lt;click&gt;</a:t>
            </a:r>
          </a:p>
          <a:p>
            <a:pPr marL="0" indent="0">
              <a:buNone/>
            </a:pPr>
            <a:r>
              <a:rPr lang="en-US" sz="1200" dirty="0"/>
              <a:t>The website also includes free learning content that is self-driven from Microsoft.  These free Learning Paths are available for many, but not all, exams right now and guide you through the entire exam syllabus, with product info, even with free Azure time via temporary sandboxes that let you create the actual services and servers in the browser. You do not have to spend a dime on training yourself up for Azure certs, Microsoft provides everything for you. I personally used only these free training Learning Paths, plus my own experience, to pass AZ-900.</a:t>
            </a:r>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367778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AZ-900 is a Fundamentals level exam, which means its geared towards people entering the technology, even if they have years of technical experience with other Microsoft products. I took AZ-900 for example and in the process I learned a lot about features and solutions available outside of the products in Azure I typically work in. Think of Azure as an entire new ecosystem to work in, AZ-900 is the perfect introduction for everyone whether you are a developer, sysadmin, DBA, or support tech.</a:t>
            </a:r>
          </a:p>
          <a:p>
            <a:pPr marL="0" indent="0">
              <a:buNone/>
            </a:pPr>
            <a:r>
              <a:rPr lang="en-US" sz="1200" dirty="0"/>
              <a:t>&lt;click&gt;</a:t>
            </a:r>
          </a:p>
          <a:p>
            <a:pPr marL="0" indent="0">
              <a:buNone/>
            </a:pPr>
            <a:r>
              <a:rPr lang="en-US" sz="1200" dirty="0"/>
              <a:t>When you go to the website for AZ-900, you get all the links you need to get started right away, with registering for the exam or for paid training or practice exams.</a:t>
            </a:r>
          </a:p>
          <a:p>
            <a:pPr marL="0" indent="0">
              <a:buNone/>
            </a:pPr>
            <a:r>
              <a:rPr lang="en-US" sz="1200" dirty="0"/>
              <a:t>&lt;click&gt;</a:t>
            </a:r>
          </a:p>
          <a:p>
            <a:pPr marL="0" indent="0">
              <a:buNone/>
            </a:pPr>
            <a:r>
              <a:rPr lang="en-US" sz="1200" dirty="0"/>
              <a:t>Exam website on Microsoft Learn also includes free self-driven learning content.  These free Learning Paths are available for many cert exams right now to guide you through the entire exam syllabus, with product info, sample questions for review, important differences, infographics, even with free Azure time via temporary sandboxes that let you create the actual services and servers in the browser. You do not have to spend a dime on training yourself up for Azure certs, Microsoft provides everything for you. </a:t>
            </a:r>
          </a:p>
          <a:p>
            <a:pPr marL="0" indent="0">
              <a:buNone/>
            </a:pPr>
            <a:endParaRPr lang="en-US" sz="1200" dirty="0"/>
          </a:p>
          <a:p>
            <a:pPr marL="0" indent="0">
              <a:buNone/>
            </a:pPr>
            <a:r>
              <a:rPr lang="en-US" sz="1200" dirty="0"/>
              <a:t>I personally used only these free training Learning Paths, plus my own experience, to pass AZ-900.</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53533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Browse Certs and Exams page allows you to search for exams or certs by technical topic, like Azure SQL DB or Cosmos DB or Event Hubs or Containers or SharePoint Online. It’s easy to decide what to focus on next. You can also search by job role or job level.</a:t>
            </a:r>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97577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By the way, if you’re wondering why my screenshots were so dark, it’s because Microsoft Docs now has a built in Dark Theme you can enable. Scroll down, look in the bottom left hand corner, and enjoy.</a:t>
            </a:r>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66829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you developers who work in Azure, the certification you’re going for starts with AZ-204, and then you can go into Solutions Architect and DevOps.  A full third of AZ-204 is connecting to and using Azure services, but there’s also content on the various server and serverless compute options, security, storage, and monitoring. It tests what you need to know to, for example, to connect various services together to deploy an app on VM or in an Azure 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Then, with that prerequisite out of the way, you’re ready to move on to the next levels for Azure Certs for Developers, including the Solutions Architect or DevOps Engineer exams. There is free learning pathway content, with sample questions, available on the website for the exam for AZ-400, for example. AZ-400 covers container architecture, instrumentation, security and compliance, source control, collaboration and continuous integration, as well as delivery and release management.</a:t>
            </a:r>
          </a:p>
          <a:p>
            <a:pPr marL="0" indent="0">
              <a:buNone/>
            </a:pPr>
            <a:r>
              <a:rPr lang="en-US" sz="1200" dirty="0"/>
              <a:t>&lt;click&gt;</a:t>
            </a:r>
          </a:p>
          <a:p>
            <a:pPr marL="0" indent="0">
              <a:buNone/>
            </a:pPr>
            <a:r>
              <a:rPr lang="en-US" sz="1200" dirty="0"/>
              <a:t>If you’re working in the Internet of Things space, there’s an Azure cert for that too, including the </a:t>
            </a:r>
            <a:r>
              <a:rPr lang="en-US" sz="1200" b="0" i="0" kern="1200" dirty="0">
                <a:solidFill>
                  <a:schemeClr val="tx1"/>
                </a:solidFill>
                <a:effectLst/>
                <a:latin typeface="+mn-lt"/>
                <a:ea typeface="+mn-ea"/>
                <a:cs typeface="+mn-cs"/>
              </a:rPr>
              <a:t>Azure IoT service as well as Edge design , networking, debugging, and security. </a:t>
            </a:r>
            <a:endParaRPr lang="en-US" sz="1200" dirty="0"/>
          </a:p>
          <a:p>
            <a:pPr marL="0" indent="0">
              <a:buNone/>
            </a:pPr>
            <a:endParaRPr lang="en-US" sz="1200" dirty="0"/>
          </a:p>
          <a:p>
            <a:pPr marL="0" indent="0">
              <a:buNone/>
            </a:pPr>
            <a:r>
              <a:rPr lang="en-US" sz="1200" dirty="0"/>
              <a:t>Note that these Azure Dev exams aren’t exactly new, in fact, a couple of architect role Azure cert exams will retire at the end of September 2020, including AZ-300 and AZ-301. Those two exams have been replaced by AZ-303 and AZ-304.</a:t>
            </a:r>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2066586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And, there’s more roles to come. In fact, when new Microsoft cert exams first come out, they’re available to take super cheap (they used to be free, now they’re maybe $20) in beta format, so are relatively risk free. The only catch is that you don’t find out if you pass for a couple months. But Beta Exams Count if you pass them, once they go live. If you don’t pass, you can re-take it when it goes live, just as you would normally. Beta exams are usually limited to a few hundred candidates in English-speaking countries. </a:t>
            </a:r>
          </a:p>
          <a:p>
            <a:pPr marL="0" indent="0">
              <a:buNone/>
            </a:pPr>
            <a:r>
              <a:rPr lang="en-US" sz="1200" dirty="0"/>
              <a:t>&lt;click&gt;</a:t>
            </a:r>
          </a:p>
          <a:p>
            <a:pPr marL="0" indent="0">
              <a:buNone/>
            </a:pPr>
            <a:r>
              <a:rPr lang="en-US" sz="1200" dirty="0"/>
              <a:t>Watch the Microsoft Learn Blog for beta exam announcements. They’re usually posted by Liberty Munson, Microsoft’s long-time cert exam psychometrician. For example, here’s the announcement for the beta for DP-900 in early June, along with a code that works for the first 300 candidates to register for the exam. I got into the beta for cheap, took it and didn’t get my results until two months later in August.</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3395143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If you are a developer interested in data, or a database admin, or a data analyst, or an AI and Machine Learning analyst, or anything else that works with data in Azure, then DP-900 is the starting point for you. This exam is now out of beta and costs just $99 to take. It’s a Fundamentals-level exam that covers all the basic and current offerings for Azure, it covers both relational and nonrelational offerings, analytical workloads, and all the core concepts surrounding them. </a:t>
            </a:r>
          </a:p>
          <a:p>
            <a:pPr marL="0" indent="0">
              <a:buNone/>
            </a:pPr>
            <a:endParaRPr lang="en-US" sz="1200" dirty="0"/>
          </a:p>
          <a:p>
            <a:pPr marL="0" indent="0">
              <a:buNone/>
            </a:pPr>
            <a:r>
              <a:rPr lang="en-US" sz="1200" dirty="0"/>
              <a:t>Fundamentals-level exams like AZ-900 and DP-900 are great for learners for Azure, and for broad categories of job descriptions. For example, I am getting everyone on my team of DBAs and Data Analysts to take both AZ-900 and DP-900, it’s a great foundation for working in Azure, so we know what’s possible. But the 900 exams don’t count towards a certification.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When you get to the doing of the work though, then DP-200 and DP-201 come in. These are for implement Azure data solutions, including relational and nonrelational data options and all the options for ELT and ETL, including </a:t>
            </a:r>
            <a:r>
              <a:rPr lang="en-US" sz="1200" b="0" i="0" kern="1200" dirty="0">
                <a:solidFill>
                  <a:schemeClr val="tx1"/>
                </a:solidFill>
                <a:effectLst/>
                <a:latin typeface="+mn-lt"/>
                <a:ea typeface="+mn-ea"/>
                <a:cs typeface="+mn-cs"/>
              </a:rPr>
              <a:t>Azure Cosmos DB, Azure SQL Database, Azure Synapse Analytics (formerly Azure SQL DW), Azure Data Lake Storage, Azure Data Factory, Azure Stream Analytics, Azure Databricks, and Azure Blob storage.</a:t>
            </a:r>
          </a:p>
          <a:p>
            <a:pPr marL="0" indent="0">
              <a:buNone/>
            </a:pPr>
            <a:r>
              <a:rPr lang="en-US" sz="1200" b="0" i="0" kern="1200" dirty="0">
                <a:solidFill>
                  <a:schemeClr val="tx1"/>
                </a:solidFill>
                <a:effectLst/>
                <a:latin typeface="+mn-lt"/>
                <a:ea typeface="+mn-ea"/>
                <a:cs typeface="+mn-cs"/>
              </a:rPr>
              <a:t>&lt;click&gt;</a:t>
            </a:r>
          </a:p>
          <a:p>
            <a:pPr marL="0" indent="0">
              <a:buNone/>
            </a:pPr>
            <a:r>
              <a:rPr lang="en-US" sz="1200" b="0" i="0" kern="1200" dirty="0">
                <a:solidFill>
                  <a:schemeClr val="tx1"/>
                </a:solidFill>
                <a:effectLst/>
                <a:latin typeface="+mn-lt"/>
                <a:ea typeface="+mn-ea"/>
                <a:cs typeface="+mn-cs"/>
              </a:rPr>
              <a:t>There is also a track for folks who send more time administering, securing, configuring, tuning, automating, and monitoring data platforms in Azure, like the three Azure offerings for SQL Server, and also including non-Microsoft products like Azure Database for MySQL or PostgreSQL. DP-300 just came out of Beta and is the clearest possible path for existing SQL DBA’s into a new Azure certification.</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3577485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tiff"/><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tiff"/><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32.png"/><Relationship Id="rId11" Type="http://schemas.openxmlformats.org/officeDocument/2006/relationships/image" Target="../media/image37.tiff"/><Relationship Id="rId5" Type="http://schemas.openxmlformats.org/officeDocument/2006/relationships/image" Target="../media/image31.png"/><Relationship Id="rId10" Type="http://schemas.openxmlformats.org/officeDocument/2006/relationships/image" Target="../media/image36.tiff"/><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40.tif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E003-363F-4772-A277-8121BBE7FE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9216C2-AB53-4C6A-85F6-EE2C50000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36D35CB-8A9B-43BE-BEDD-83FE5E3C0547}"/>
              </a:ext>
            </a:extLst>
          </p:cNvPr>
          <p:cNvSpPr>
            <a:spLocks noGrp="1"/>
          </p:cNvSpPr>
          <p:nvPr>
            <p:ph type="dt" sz="half" idx="10"/>
          </p:nvPr>
        </p:nvSpPr>
        <p:spPr/>
        <p:txBody>
          <a:bodyPr/>
          <a:lstStyle/>
          <a:p>
            <a:fld id="{BDEBBB56-CF8C-44F2-81E5-C0406320DD76}" type="datetimeFigureOut">
              <a:rPr lang="en-CA" smtClean="0"/>
              <a:t>2020-09-07</a:t>
            </a:fld>
            <a:endParaRPr lang="en-CA"/>
          </a:p>
        </p:txBody>
      </p:sp>
      <p:sp>
        <p:nvSpPr>
          <p:cNvPr id="5" name="Footer Placeholder 4">
            <a:extLst>
              <a:ext uri="{FF2B5EF4-FFF2-40B4-BE49-F238E27FC236}">
                <a16:creationId xmlns:a16="http://schemas.microsoft.com/office/drawing/2014/main" id="{7009255E-4A6D-452A-A4A8-DA0DCE4883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722A4E-3346-4EDC-8FA4-5C819F28BCD4}"/>
              </a:ext>
            </a:extLst>
          </p:cNvPr>
          <p:cNvSpPr>
            <a:spLocks noGrp="1"/>
          </p:cNvSpPr>
          <p:nvPr>
            <p:ph type="sldNum" sz="quarter" idx="12"/>
          </p:nvPr>
        </p:nvSpPr>
        <p:spPr/>
        <p:txBody>
          <a:bodyPr/>
          <a:lstStyle/>
          <a:p>
            <a:fld id="{90117B0E-12F8-43CD-B0C9-983B45C3469F}" type="slidenum">
              <a:rPr lang="en-CA" smtClean="0"/>
              <a:t>‹#›</a:t>
            </a:fld>
            <a:endParaRPr lang="en-CA"/>
          </a:p>
        </p:txBody>
      </p:sp>
    </p:spTree>
    <p:extLst>
      <p:ext uri="{BB962C8B-B14F-4D97-AF65-F5344CB8AC3E}">
        <p14:creationId xmlns:p14="http://schemas.microsoft.com/office/powerpoint/2010/main" val="192442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9/7/2020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9/7/2020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image" Target="../media/image3.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image" Target="../media/image25.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theme" Target="../theme/theme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theme" Target="../theme/theme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image" Target="../media/image45.png"/><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9/7/2020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9/7/2020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2"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90" r:id="rId39"/>
    <p:sldLayoutId id="2147483792" r:id="rId40"/>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docs.microsoft.com/en-us/learn/certifications/browse/" TargetMode="External"/><Relationship Id="rId5" Type="http://schemas.openxmlformats.org/officeDocument/2006/relationships/hyperlink" Target="https://docs.microsoft.com/en-us/learn/certifications/posts/mcsa-mcsd-mcse-certifications-retire-with-continued-investment-to-role-based-certifications" TargetMode="External"/><Relationship Id="rId4" Type="http://schemas.openxmlformats.org/officeDocument/2006/relationships/hyperlink" Target="https://techcommunity.microsoft.com/t5/microsoft-learn-blo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88.xml"/><Relationship Id="rId5" Type="http://schemas.openxmlformats.org/officeDocument/2006/relationships/image" Target="../media/image67.jpeg"/><Relationship Id="rId4" Type="http://schemas.openxmlformats.org/officeDocument/2006/relationships/hyperlink" Target="https://www.thewallsproject.org/programs/futures_fun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learn/certifications/exams/az-900"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learn/certifications/exams/az-900"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pPr>
              <a:lnSpc>
                <a:spcPct val="100000"/>
              </a:lnSpc>
            </a:pPr>
            <a:r>
              <a:rPr lang="en-US" sz="6600" dirty="0"/>
              <a:t>New Azure Certifications 101</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1"/>
          </p:nvPr>
        </p:nvSpPr>
        <p:spPr/>
        <p:txBody>
          <a:bodyPr/>
          <a:lstStyle/>
          <a:p>
            <a:r>
              <a:rPr lang="en-US" dirty="0"/>
              <a:t>William Assaf, Principal Consultant, Sparkhound</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Folks</a:t>
            </a:r>
          </a:p>
        </p:txBody>
      </p:sp>
      <p:sp>
        <p:nvSpPr>
          <p:cNvPr id="3" name="Content Placeholder 2"/>
          <p:cNvSpPr>
            <a:spLocks noGrp="1"/>
          </p:cNvSpPr>
          <p:nvPr>
            <p:ph idx="1"/>
          </p:nvPr>
        </p:nvSpPr>
        <p:spPr>
          <a:xfrm>
            <a:off x="609600" y="990603"/>
            <a:ext cx="10972800" cy="5710000"/>
          </a:xfrm>
        </p:spPr>
        <p:txBody>
          <a:bodyPr>
            <a:normAutofit fontScale="77500" lnSpcReduction="20000"/>
          </a:bodyPr>
          <a:lstStyle/>
          <a:p>
            <a:pPr marL="0" indent="0">
              <a:buNone/>
            </a:pPr>
            <a:r>
              <a:rPr lang="en-US" sz="4000" dirty="0"/>
              <a:t>Azure Developer Associate</a:t>
            </a:r>
          </a:p>
          <a:p>
            <a:pPr marL="0" indent="0">
              <a:buNone/>
            </a:pPr>
            <a:r>
              <a:rPr lang="en-US" sz="4000" dirty="0"/>
              <a:t>	AZ-204: Developing Solutions for Microsoft Azure</a:t>
            </a:r>
            <a:br>
              <a:rPr lang="en-US" sz="4000" dirty="0"/>
            </a:br>
            <a:r>
              <a:rPr lang="en-US" sz="4000" dirty="0"/>
              <a:t>	</a:t>
            </a:r>
            <a:r>
              <a:rPr lang="en-US" sz="3200" u="sng" dirty="0"/>
              <a:t>https://docs.microsoft.com/learn/certifications/exams/az-204</a:t>
            </a:r>
          </a:p>
          <a:p>
            <a:pPr marL="0" indent="0">
              <a:buNone/>
            </a:pPr>
            <a:endParaRPr lang="en-US" sz="4000" dirty="0"/>
          </a:p>
          <a:p>
            <a:pPr marL="0" indent="0">
              <a:buNone/>
            </a:pPr>
            <a:r>
              <a:rPr lang="en-US" sz="4000" dirty="0"/>
              <a:t>Then:</a:t>
            </a:r>
          </a:p>
          <a:p>
            <a:pPr marL="0" indent="0">
              <a:buNone/>
            </a:pPr>
            <a:r>
              <a:rPr lang="en-US" sz="4000" dirty="0"/>
              <a:t>Azure Solutions Architect Expert</a:t>
            </a:r>
          </a:p>
          <a:p>
            <a:pPr marL="0" indent="0">
              <a:buNone/>
            </a:pPr>
            <a:r>
              <a:rPr lang="en-US" sz="4000" dirty="0"/>
              <a:t>	AZ-303, AZ-304</a:t>
            </a:r>
            <a:br>
              <a:rPr lang="en-US" sz="4000" dirty="0"/>
            </a:br>
            <a:endParaRPr lang="en-US" sz="4000" dirty="0"/>
          </a:p>
          <a:p>
            <a:pPr marL="0" indent="0">
              <a:buNone/>
            </a:pPr>
            <a:r>
              <a:rPr lang="en-US" sz="4000" dirty="0"/>
              <a:t>DevOps Engineer Expert</a:t>
            </a:r>
          </a:p>
          <a:p>
            <a:pPr marL="0" indent="0">
              <a:buNone/>
            </a:pPr>
            <a:r>
              <a:rPr lang="en-US" sz="4000" dirty="0"/>
              <a:t>	AZ-400</a:t>
            </a:r>
          </a:p>
          <a:p>
            <a:pPr marL="0" indent="0">
              <a:buNone/>
            </a:pPr>
            <a:endParaRPr lang="en-US" sz="4000" dirty="0"/>
          </a:p>
          <a:p>
            <a:pPr marL="0" indent="0">
              <a:buNone/>
            </a:pPr>
            <a:r>
              <a:rPr lang="en-US" sz="4000" dirty="0"/>
              <a:t>IoT Developer Specialty</a:t>
            </a:r>
          </a:p>
          <a:p>
            <a:pPr marL="0" indent="0">
              <a:buNone/>
            </a:pPr>
            <a:r>
              <a:rPr lang="en-US" sz="4000" dirty="0"/>
              <a:t>	AZ-220</a:t>
            </a:r>
          </a:p>
        </p:txBody>
      </p:sp>
      <p:pic>
        <p:nvPicPr>
          <p:cNvPr id="6" name="Picture 5">
            <a:extLst>
              <a:ext uri="{FF2B5EF4-FFF2-40B4-BE49-F238E27FC236}">
                <a16:creationId xmlns:a16="http://schemas.microsoft.com/office/drawing/2014/main" id="{1A7811A7-F1FB-4374-B30A-92F05F77967D}"/>
              </a:ext>
            </a:extLst>
          </p:cNvPr>
          <p:cNvPicPr>
            <a:picLocks noChangeAspect="1"/>
          </p:cNvPicPr>
          <p:nvPr/>
        </p:nvPicPr>
        <p:blipFill>
          <a:blip r:embed="rId3"/>
          <a:stretch>
            <a:fillRect/>
          </a:stretch>
        </p:blipFill>
        <p:spPr>
          <a:xfrm>
            <a:off x="6520954" y="2955054"/>
            <a:ext cx="865823" cy="947891"/>
          </a:xfrm>
          <a:prstGeom prst="rect">
            <a:avLst/>
          </a:prstGeom>
        </p:spPr>
      </p:pic>
      <p:pic>
        <p:nvPicPr>
          <p:cNvPr id="8" name="Picture 7">
            <a:extLst>
              <a:ext uri="{FF2B5EF4-FFF2-40B4-BE49-F238E27FC236}">
                <a16:creationId xmlns:a16="http://schemas.microsoft.com/office/drawing/2014/main" id="{78E31706-53B3-4D94-A8B9-9930FA1403BA}"/>
              </a:ext>
            </a:extLst>
          </p:cNvPr>
          <p:cNvPicPr>
            <a:picLocks noChangeAspect="1"/>
          </p:cNvPicPr>
          <p:nvPr/>
        </p:nvPicPr>
        <p:blipFill>
          <a:blip r:embed="rId3"/>
          <a:stretch>
            <a:fillRect/>
          </a:stretch>
        </p:blipFill>
        <p:spPr>
          <a:xfrm>
            <a:off x="10716577" y="781051"/>
            <a:ext cx="865823" cy="947891"/>
          </a:xfrm>
          <a:prstGeom prst="rect">
            <a:avLst/>
          </a:prstGeom>
        </p:spPr>
      </p:pic>
      <p:pic>
        <p:nvPicPr>
          <p:cNvPr id="9" name="Picture 8">
            <a:extLst>
              <a:ext uri="{FF2B5EF4-FFF2-40B4-BE49-F238E27FC236}">
                <a16:creationId xmlns:a16="http://schemas.microsoft.com/office/drawing/2014/main" id="{6BFB65E2-E07D-4448-BD86-C88CE91DE045}"/>
              </a:ext>
            </a:extLst>
          </p:cNvPr>
          <p:cNvPicPr>
            <a:picLocks noChangeAspect="1"/>
          </p:cNvPicPr>
          <p:nvPr/>
        </p:nvPicPr>
        <p:blipFill>
          <a:blip r:embed="rId3"/>
          <a:stretch>
            <a:fillRect/>
          </a:stretch>
        </p:blipFill>
        <p:spPr>
          <a:xfrm>
            <a:off x="6520953" y="5549424"/>
            <a:ext cx="865823" cy="947891"/>
          </a:xfrm>
          <a:prstGeom prst="rect">
            <a:avLst/>
          </a:prstGeom>
        </p:spPr>
      </p:pic>
      <p:pic>
        <p:nvPicPr>
          <p:cNvPr id="10" name="Picture 9">
            <a:extLst>
              <a:ext uri="{FF2B5EF4-FFF2-40B4-BE49-F238E27FC236}">
                <a16:creationId xmlns:a16="http://schemas.microsoft.com/office/drawing/2014/main" id="{509A873F-18C6-49B2-AFA4-C7E0FF872D3A}"/>
              </a:ext>
            </a:extLst>
          </p:cNvPr>
          <p:cNvPicPr>
            <a:picLocks noChangeAspect="1"/>
          </p:cNvPicPr>
          <p:nvPr/>
        </p:nvPicPr>
        <p:blipFill>
          <a:blip r:embed="rId4"/>
          <a:stretch>
            <a:fillRect/>
          </a:stretch>
        </p:blipFill>
        <p:spPr>
          <a:xfrm>
            <a:off x="6520953" y="4252239"/>
            <a:ext cx="900496" cy="947891"/>
          </a:xfrm>
          <a:prstGeom prst="rect">
            <a:avLst/>
          </a:prstGeom>
        </p:spPr>
      </p:pic>
    </p:spTree>
    <p:extLst>
      <p:ext uri="{BB962C8B-B14F-4D97-AF65-F5344CB8AC3E}">
        <p14:creationId xmlns:p14="http://schemas.microsoft.com/office/powerpoint/2010/main" val="139587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Exams</a:t>
            </a:r>
          </a:p>
        </p:txBody>
      </p:sp>
      <p:sp>
        <p:nvSpPr>
          <p:cNvPr id="3" name="Content Placeholder 2"/>
          <p:cNvSpPr>
            <a:spLocks noGrp="1"/>
          </p:cNvSpPr>
          <p:nvPr>
            <p:ph idx="1"/>
          </p:nvPr>
        </p:nvSpPr>
        <p:spPr>
          <a:xfrm>
            <a:off x="609600" y="990603"/>
            <a:ext cx="10972800" cy="5710000"/>
          </a:xfrm>
        </p:spPr>
        <p:txBody>
          <a:bodyPr>
            <a:normAutofit/>
          </a:bodyPr>
          <a:lstStyle/>
          <a:p>
            <a:r>
              <a:rPr lang="en-US" sz="4000" dirty="0"/>
              <a:t>Watch the Microsoft Learn Blog</a:t>
            </a:r>
            <a:br>
              <a:rPr lang="en-US" sz="4000" dirty="0"/>
            </a:br>
            <a:r>
              <a:rPr lang="en-US" sz="2000" dirty="0">
                <a:hlinkClick r:id="rId3"/>
              </a:rPr>
              <a:t>https://techcommunity.microsoft.com/t5/microsoft-learn-blog/bg-p/MicrosoftLearnBlog</a:t>
            </a:r>
            <a:br>
              <a:rPr lang="en-US" sz="4000" dirty="0"/>
            </a:br>
            <a:endParaRPr lang="en-US" sz="4000" dirty="0"/>
          </a:p>
        </p:txBody>
      </p:sp>
      <p:pic>
        <p:nvPicPr>
          <p:cNvPr id="4" name="Picture 3">
            <a:extLst>
              <a:ext uri="{FF2B5EF4-FFF2-40B4-BE49-F238E27FC236}">
                <a16:creationId xmlns:a16="http://schemas.microsoft.com/office/drawing/2014/main" id="{CEA7C8BB-2204-490C-9CBE-EFF745598197}"/>
              </a:ext>
            </a:extLst>
          </p:cNvPr>
          <p:cNvPicPr>
            <a:picLocks noChangeAspect="1"/>
          </p:cNvPicPr>
          <p:nvPr/>
        </p:nvPicPr>
        <p:blipFill>
          <a:blip r:embed="rId4"/>
          <a:stretch>
            <a:fillRect/>
          </a:stretch>
        </p:blipFill>
        <p:spPr>
          <a:xfrm>
            <a:off x="869126" y="1995256"/>
            <a:ext cx="10453748" cy="4933950"/>
          </a:xfrm>
          <a:prstGeom prst="rect">
            <a:avLst/>
          </a:prstGeom>
        </p:spPr>
      </p:pic>
    </p:spTree>
    <p:extLst>
      <p:ext uri="{BB962C8B-B14F-4D97-AF65-F5344CB8AC3E}">
        <p14:creationId xmlns:p14="http://schemas.microsoft.com/office/powerpoint/2010/main" val="13633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Data Fundamentals</a:t>
            </a:r>
          </a:p>
          <a:p>
            <a:pPr marL="0" indent="0">
              <a:buNone/>
            </a:pPr>
            <a:r>
              <a:rPr lang="en-US" sz="4000" dirty="0"/>
              <a:t>	DP-900</a:t>
            </a:r>
          </a:p>
          <a:p>
            <a:pPr marL="0" indent="0">
              <a:buNone/>
            </a:pPr>
            <a:endParaRPr lang="en-US" sz="4000" dirty="0"/>
          </a:p>
          <a:p>
            <a:pPr marL="0" indent="0">
              <a:buNone/>
            </a:pPr>
            <a:r>
              <a:rPr lang="en-US" sz="4000" dirty="0"/>
              <a:t>Azure Data Engineer Associate</a:t>
            </a:r>
          </a:p>
          <a:p>
            <a:pPr marL="0" indent="0">
              <a:buNone/>
            </a:pPr>
            <a:r>
              <a:rPr lang="en-US" sz="4000" dirty="0"/>
              <a:t>	DP-200, DP-201</a:t>
            </a:r>
          </a:p>
          <a:p>
            <a:pPr marL="0" indent="0">
              <a:buNone/>
            </a:pPr>
            <a:endParaRPr lang="en-US" sz="4000" dirty="0"/>
          </a:p>
          <a:p>
            <a:pPr marL="0" indent="0">
              <a:buNone/>
            </a:pPr>
            <a:r>
              <a:rPr lang="en-US" sz="4000" dirty="0"/>
              <a:t>Azure Database Administrator Associate</a:t>
            </a:r>
          </a:p>
          <a:p>
            <a:pPr marL="0" indent="0">
              <a:buNone/>
            </a:pPr>
            <a:r>
              <a:rPr lang="en-US" sz="4000" dirty="0"/>
              <a:t>	DP-300</a:t>
            </a:r>
          </a:p>
        </p:txBody>
      </p:sp>
      <p:pic>
        <p:nvPicPr>
          <p:cNvPr id="5" name="Picture 4">
            <a:extLst>
              <a:ext uri="{FF2B5EF4-FFF2-40B4-BE49-F238E27FC236}">
                <a16:creationId xmlns:a16="http://schemas.microsoft.com/office/drawing/2014/main" id="{691E5C24-EB5C-480D-8C3D-49E6A0649C10}"/>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7" name="Picture 6">
            <a:extLst>
              <a:ext uri="{FF2B5EF4-FFF2-40B4-BE49-F238E27FC236}">
                <a16:creationId xmlns:a16="http://schemas.microsoft.com/office/drawing/2014/main" id="{9D03F2ED-5F3A-4BBC-BE37-A5B8265767B7}"/>
              </a:ext>
            </a:extLst>
          </p:cNvPr>
          <p:cNvPicPr>
            <a:picLocks noChangeAspect="1"/>
          </p:cNvPicPr>
          <p:nvPr/>
        </p:nvPicPr>
        <p:blipFill>
          <a:blip r:embed="rId3"/>
          <a:stretch>
            <a:fillRect/>
          </a:stretch>
        </p:blipFill>
        <p:spPr>
          <a:xfrm>
            <a:off x="10369053" y="4957413"/>
            <a:ext cx="865823" cy="947891"/>
          </a:xfrm>
          <a:prstGeom prst="rect">
            <a:avLst/>
          </a:prstGeom>
        </p:spPr>
      </p:pic>
    </p:spTree>
    <p:extLst>
      <p:ext uri="{BB962C8B-B14F-4D97-AF65-F5344CB8AC3E}">
        <p14:creationId xmlns:p14="http://schemas.microsoft.com/office/powerpoint/2010/main" val="382060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AI Fundamentals</a:t>
            </a:r>
          </a:p>
          <a:p>
            <a:pPr marL="0" indent="0">
              <a:buNone/>
            </a:pPr>
            <a:r>
              <a:rPr lang="en-US" sz="4000" dirty="0"/>
              <a:t>	AI-900</a:t>
            </a:r>
          </a:p>
          <a:p>
            <a:pPr marL="0" indent="0">
              <a:buNone/>
            </a:pPr>
            <a:endParaRPr lang="en-US" sz="4000" dirty="0"/>
          </a:p>
          <a:p>
            <a:pPr marL="0" indent="0">
              <a:buNone/>
            </a:pPr>
            <a:r>
              <a:rPr lang="en-US" sz="4000" dirty="0"/>
              <a:t>Azure Data Science Associate</a:t>
            </a:r>
          </a:p>
          <a:p>
            <a:pPr marL="0" indent="0">
              <a:buNone/>
            </a:pPr>
            <a:r>
              <a:rPr lang="en-US" sz="4000" dirty="0"/>
              <a:t>	DP-100</a:t>
            </a:r>
          </a:p>
          <a:p>
            <a:pPr marL="0" indent="0">
              <a:buNone/>
            </a:pPr>
            <a:endParaRPr lang="en-US" sz="4000" dirty="0"/>
          </a:p>
          <a:p>
            <a:pPr marL="0" indent="0">
              <a:buNone/>
            </a:pPr>
            <a:r>
              <a:rPr lang="en-US" sz="4000" dirty="0"/>
              <a:t>Azure AI Engineer Associate</a:t>
            </a:r>
          </a:p>
          <a:p>
            <a:pPr marL="0" indent="0">
              <a:buNone/>
            </a:pPr>
            <a:r>
              <a:rPr lang="en-US" sz="4000" dirty="0"/>
              <a:t>	AI-100</a:t>
            </a:r>
          </a:p>
        </p:txBody>
      </p:sp>
      <p:pic>
        <p:nvPicPr>
          <p:cNvPr id="4" name="Picture 3">
            <a:extLst>
              <a:ext uri="{FF2B5EF4-FFF2-40B4-BE49-F238E27FC236}">
                <a16:creationId xmlns:a16="http://schemas.microsoft.com/office/drawing/2014/main" id="{A4BF1C56-8F41-4DC0-A8F6-A53CC6427C16}"/>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5" name="Picture 4">
            <a:extLst>
              <a:ext uri="{FF2B5EF4-FFF2-40B4-BE49-F238E27FC236}">
                <a16:creationId xmlns:a16="http://schemas.microsoft.com/office/drawing/2014/main" id="{FA194A51-A98D-4733-A006-307C3B9E8F88}"/>
              </a:ext>
            </a:extLst>
          </p:cNvPr>
          <p:cNvPicPr>
            <a:picLocks noChangeAspect="1"/>
          </p:cNvPicPr>
          <p:nvPr/>
        </p:nvPicPr>
        <p:blipFill>
          <a:blip r:embed="rId3"/>
          <a:stretch>
            <a:fillRect/>
          </a:stretch>
        </p:blipFill>
        <p:spPr>
          <a:xfrm>
            <a:off x="10369053" y="5014756"/>
            <a:ext cx="865823" cy="947891"/>
          </a:xfrm>
          <a:prstGeom prst="rect">
            <a:avLst/>
          </a:prstGeom>
        </p:spPr>
      </p:pic>
    </p:spTree>
    <p:extLst>
      <p:ext uri="{BB962C8B-B14F-4D97-AF65-F5344CB8AC3E}">
        <p14:creationId xmlns:p14="http://schemas.microsoft.com/office/powerpoint/2010/main" val="197468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Platform Folks</a:t>
            </a:r>
          </a:p>
        </p:txBody>
      </p:sp>
      <p:sp>
        <p:nvSpPr>
          <p:cNvPr id="3" name="Content Placeholder 2"/>
          <p:cNvSpPr>
            <a:spLocks noGrp="1"/>
          </p:cNvSpPr>
          <p:nvPr>
            <p:ph idx="1"/>
          </p:nvPr>
        </p:nvSpPr>
        <p:spPr>
          <a:xfrm>
            <a:off x="711200" y="990603"/>
            <a:ext cx="10972800" cy="5710000"/>
          </a:xfrm>
        </p:spPr>
        <p:txBody>
          <a:bodyPr>
            <a:normAutofit fontScale="85000" lnSpcReduction="20000"/>
          </a:bodyPr>
          <a:lstStyle/>
          <a:p>
            <a:pPr marL="0" indent="0">
              <a:buNone/>
            </a:pPr>
            <a:r>
              <a:rPr lang="en-US" sz="4000" dirty="0"/>
              <a:t>Power Platform Fundamentals</a:t>
            </a:r>
          </a:p>
          <a:p>
            <a:pPr marL="0" indent="0">
              <a:buNone/>
            </a:pPr>
            <a:r>
              <a:rPr lang="en-US" sz="4000" dirty="0"/>
              <a:t>	PL-900</a:t>
            </a:r>
          </a:p>
          <a:p>
            <a:pPr marL="0" indent="0">
              <a:buNone/>
            </a:pPr>
            <a:endParaRPr lang="en-US" sz="4000" dirty="0"/>
          </a:p>
          <a:p>
            <a:pPr marL="0" indent="0">
              <a:buNone/>
            </a:pPr>
            <a:r>
              <a:rPr lang="en-US" sz="4000" dirty="0"/>
              <a:t>Power Platform App Maker Associate</a:t>
            </a:r>
          </a:p>
          <a:p>
            <a:pPr marL="0" indent="0">
              <a:buNone/>
            </a:pPr>
            <a:r>
              <a:rPr lang="en-US" sz="4000" dirty="0"/>
              <a:t>	PL-100</a:t>
            </a:r>
          </a:p>
          <a:p>
            <a:pPr marL="0" indent="0">
              <a:buNone/>
            </a:pPr>
            <a:endParaRPr lang="en-US" sz="4000" dirty="0"/>
          </a:p>
          <a:p>
            <a:pPr marL="0" indent="0">
              <a:buNone/>
            </a:pPr>
            <a:r>
              <a:rPr lang="en-US" sz="4000" dirty="0"/>
              <a:t>Power Platform Functional Consultant Associate</a:t>
            </a:r>
          </a:p>
          <a:p>
            <a:pPr marL="0" indent="0">
              <a:buNone/>
            </a:pPr>
            <a:r>
              <a:rPr lang="en-US" sz="4000" dirty="0"/>
              <a:t>	PL-200</a:t>
            </a:r>
          </a:p>
          <a:p>
            <a:pPr marL="0" indent="0">
              <a:buNone/>
            </a:pPr>
            <a:endParaRPr lang="en-US" sz="4000" dirty="0"/>
          </a:p>
          <a:p>
            <a:pPr marL="0" indent="0">
              <a:buNone/>
            </a:pPr>
            <a:r>
              <a:rPr lang="en-US" sz="4000" dirty="0"/>
              <a:t>Power Platform Developer Associate</a:t>
            </a:r>
          </a:p>
          <a:p>
            <a:pPr marL="0" indent="0">
              <a:buNone/>
            </a:pPr>
            <a:r>
              <a:rPr lang="en-US" sz="4000" dirty="0"/>
              <a:t>	PL-400</a:t>
            </a:r>
          </a:p>
        </p:txBody>
      </p:sp>
      <p:pic>
        <p:nvPicPr>
          <p:cNvPr id="4" name="Picture 3">
            <a:extLst>
              <a:ext uri="{FF2B5EF4-FFF2-40B4-BE49-F238E27FC236}">
                <a16:creationId xmlns:a16="http://schemas.microsoft.com/office/drawing/2014/main" id="{4D5F4D37-09F7-41AB-B96B-77462689EC62}"/>
              </a:ext>
            </a:extLst>
          </p:cNvPr>
          <p:cNvPicPr>
            <a:picLocks noChangeAspect="1"/>
          </p:cNvPicPr>
          <p:nvPr/>
        </p:nvPicPr>
        <p:blipFill>
          <a:blip r:embed="rId3"/>
          <a:stretch>
            <a:fillRect/>
          </a:stretch>
        </p:blipFill>
        <p:spPr>
          <a:xfrm>
            <a:off x="10614977" y="2154762"/>
            <a:ext cx="865823" cy="947891"/>
          </a:xfrm>
          <a:prstGeom prst="rect">
            <a:avLst/>
          </a:prstGeom>
        </p:spPr>
      </p:pic>
      <p:pic>
        <p:nvPicPr>
          <p:cNvPr id="5" name="Picture 4">
            <a:extLst>
              <a:ext uri="{FF2B5EF4-FFF2-40B4-BE49-F238E27FC236}">
                <a16:creationId xmlns:a16="http://schemas.microsoft.com/office/drawing/2014/main" id="{491BD0FA-79BB-4DDB-B3B5-F975EF24C25A}"/>
              </a:ext>
            </a:extLst>
          </p:cNvPr>
          <p:cNvPicPr>
            <a:picLocks noChangeAspect="1"/>
          </p:cNvPicPr>
          <p:nvPr/>
        </p:nvPicPr>
        <p:blipFill>
          <a:blip r:embed="rId3"/>
          <a:stretch>
            <a:fillRect/>
          </a:stretch>
        </p:blipFill>
        <p:spPr>
          <a:xfrm>
            <a:off x="10614976" y="3755348"/>
            <a:ext cx="865823" cy="947891"/>
          </a:xfrm>
          <a:prstGeom prst="rect">
            <a:avLst/>
          </a:prstGeom>
        </p:spPr>
      </p:pic>
      <p:pic>
        <p:nvPicPr>
          <p:cNvPr id="6" name="Picture 5">
            <a:extLst>
              <a:ext uri="{FF2B5EF4-FFF2-40B4-BE49-F238E27FC236}">
                <a16:creationId xmlns:a16="http://schemas.microsoft.com/office/drawing/2014/main" id="{8B00D28F-4E82-4A7C-B793-1ABF78EC3865}"/>
              </a:ext>
            </a:extLst>
          </p:cNvPr>
          <p:cNvPicPr>
            <a:picLocks noChangeAspect="1"/>
          </p:cNvPicPr>
          <p:nvPr/>
        </p:nvPicPr>
        <p:blipFill>
          <a:blip r:embed="rId3"/>
          <a:stretch>
            <a:fillRect/>
          </a:stretch>
        </p:blipFill>
        <p:spPr>
          <a:xfrm>
            <a:off x="10614976" y="5244531"/>
            <a:ext cx="865823" cy="947891"/>
          </a:xfrm>
          <a:prstGeom prst="rect">
            <a:avLst/>
          </a:prstGeom>
        </p:spPr>
      </p:pic>
    </p:spTree>
    <p:extLst>
      <p:ext uri="{BB962C8B-B14F-4D97-AF65-F5344CB8AC3E}">
        <p14:creationId xmlns:p14="http://schemas.microsoft.com/office/powerpoint/2010/main" val="89377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Infrastructure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3200" dirty="0"/>
              <a:t>Azure Fundamentals				AZ-900</a:t>
            </a:r>
          </a:p>
          <a:p>
            <a:pPr marL="0" indent="0">
              <a:buNone/>
            </a:pPr>
            <a:endParaRPr lang="en-US" sz="3200" dirty="0"/>
          </a:p>
          <a:p>
            <a:pPr marL="0" indent="0">
              <a:buNone/>
            </a:pPr>
            <a:r>
              <a:rPr lang="en-US" sz="3200" dirty="0"/>
              <a:t>Azure Administrator Associate 		AZ-104</a:t>
            </a:r>
          </a:p>
          <a:p>
            <a:pPr marL="0" indent="0">
              <a:buNone/>
            </a:pPr>
            <a:endParaRPr lang="en-US" sz="3200" dirty="0"/>
          </a:p>
          <a:p>
            <a:pPr marL="0" indent="0">
              <a:buNone/>
            </a:pPr>
            <a:r>
              <a:rPr lang="en-US" sz="3200" dirty="0"/>
              <a:t>Messaging Administrator Associate	MS-203</a:t>
            </a:r>
          </a:p>
          <a:p>
            <a:pPr marL="0" indent="0">
              <a:buNone/>
            </a:pPr>
            <a:r>
              <a:rPr lang="en-US" sz="3200" dirty="0"/>
              <a:t>Teams Administrator Associate 		MS-700</a:t>
            </a:r>
          </a:p>
          <a:p>
            <a:pPr marL="0" indent="0">
              <a:buNone/>
            </a:pPr>
            <a:r>
              <a:rPr lang="en-US" sz="3200" dirty="0"/>
              <a:t>Security Administrator Associate		MS-500</a:t>
            </a:r>
          </a:p>
          <a:p>
            <a:pPr marL="0" indent="0">
              <a:buNone/>
            </a:pPr>
            <a:r>
              <a:rPr lang="en-US" sz="3200" dirty="0"/>
              <a:t>Modern Desktop Admin Associate		MD-100, MD-101</a:t>
            </a:r>
          </a:p>
          <a:p>
            <a:pPr marL="0" indent="0">
              <a:buNone/>
            </a:pPr>
            <a:endParaRPr lang="en-US" sz="3200" dirty="0"/>
          </a:p>
          <a:p>
            <a:pPr marL="0" indent="0">
              <a:buNone/>
            </a:pPr>
            <a:r>
              <a:rPr lang="en-US" sz="3200" dirty="0"/>
              <a:t>Enterprise Administrator Expert	MS-100, MS-101</a:t>
            </a:r>
          </a:p>
        </p:txBody>
      </p:sp>
      <p:pic>
        <p:nvPicPr>
          <p:cNvPr id="4" name="Picture 3">
            <a:extLst>
              <a:ext uri="{FF2B5EF4-FFF2-40B4-BE49-F238E27FC236}">
                <a16:creationId xmlns:a16="http://schemas.microsoft.com/office/drawing/2014/main" id="{338FF367-06D7-4084-86E5-668700A12660}"/>
              </a:ext>
            </a:extLst>
          </p:cNvPr>
          <p:cNvPicPr>
            <a:picLocks noChangeAspect="1"/>
          </p:cNvPicPr>
          <p:nvPr/>
        </p:nvPicPr>
        <p:blipFill>
          <a:blip r:embed="rId3"/>
          <a:stretch>
            <a:fillRect/>
          </a:stretch>
        </p:blipFill>
        <p:spPr>
          <a:xfrm>
            <a:off x="10289411" y="5794488"/>
            <a:ext cx="900496" cy="947891"/>
          </a:xfrm>
          <a:prstGeom prst="rect">
            <a:avLst/>
          </a:prstGeom>
        </p:spPr>
      </p:pic>
      <p:pic>
        <p:nvPicPr>
          <p:cNvPr id="5" name="Picture 4">
            <a:extLst>
              <a:ext uri="{FF2B5EF4-FFF2-40B4-BE49-F238E27FC236}">
                <a16:creationId xmlns:a16="http://schemas.microsoft.com/office/drawing/2014/main" id="{90062A41-3E6C-4692-B7FE-69019E1315A1}"/>
              </a:ext>
            </a:extLst>
          </p:cNvPr>
          <p:cNvPicPr>
            <a:picLocks noChangeAspect="1"/>
          </p:cNvPicPr>
          <p:nvPr/>
        </p:nvPicPr>
        <p:blipFill>
          <a:blip r:embed="rId4"/>
          <a:stretch>
            <a:fillRect/>
          </a:stretch>
        </p:blipFill>
        <p:spPr>
          <a:xfrm>
            <a:off x="10289411" y="3672621"/>
            <a:ext cx="865823" cy="947891"/>
          </a:xfrm>
          <a:prstGeom prst="rect">
            <a:avLst/>
          </a:prstGeom>
        </p:spPr>
      </p:pic>
      <p:pic>
        <p:nvPicPr>
          <p:cNvPr id="6" name="Picture 5">
            <a:extLst>
              <a:ext uri="{FF2B5EF4-FFF2-40B4-BE49-F238E27FC236}">
                <a16:creationId xmlns:a16="http://schemas.microsoft.com/office/drawing/2014/main" id="{6392D270-8F02-48B7-9B07-78EEFAF55203}"/>
              </a:ext>
            </a:extLst>
          </p:cNvPr>
          <p:cNvPicPr>
            <a:picLocks noChangeAspect="1"/>
          </p:cNvPicPr>
          <p:nvPr/>
        </p:nvPicPr>
        <p:blipFill>
          <a:blip r:embed="rId4"/>
          <a:stretch>
            <a:fillRect/>
          </a:stretch>
        </p:blipFill>
        <p:spPr>
          <a:xfrm>
            <a:off x="10265820" y="1935976"/>
            <a:ext cx="865823" cy="947891"/>
          </a:xfrm>
          <a:prstGeom prst="rect">
            <a:avLst/>
          </a:prstGeom>
        </p:spPr>
      </p:pic>
    </p:spTree>
    <p:extLst>
      <p:ext uri="{BB962C8B-B14F-4D97-AF65-F5344CB8AC3E}">
        <p14:creationId xmlns:p14="http://schemas.microsoft.com/office/powerpoint/2010/main" val="35812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spTree>
    <p:extLst>
      <p:ext uri="{BB962C8B-B14F-4D97-AF65-F5344CB8AC3E}">
        <p14:creationId xmlns:p14="http://schemas.microsoft.com/office/powerpoint/2010/main" val="130909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17</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dirty="0">
                <a:hlinkClick r:id="rId3"/>
              </a:rPr>
              <a:t>Microsoft Learn Blog: </a:t>
            </a:r>
            <a:r>
              <a:rPr lang="en-US" sz="2000" dirty="0">
                <a:hlinkClick r:id="rId4"/>
              </a:rPr>
              <a:t>https://techcommunity.microsoft.com/t5/microsoft-learn-blog/</a:t>
            </a:r>
            <a:endParaRPr lang="en-US" sz="2000" dirty="0"/>
          </a:p>
          <a:p>
            <a:pPr marL="285750" indent="-285750">
              <a:buFont typeface="Arial" panose="020B0604020202020204" pitchFamily="34" charset="0"/>
              <a:buChar char="•"/>
            </a:pPr>
            <a:r>
              <a:rPr lang="en-US" sz="2000" b="0" dirty="0">
                <a:hlinkClick r:id="rId5"/>
              </a:rPr>
              <a:t>https://docs.microsoft.com/en-us/learn/certifications/posts/mcsa-mcsd-mcse-certifications-retire-with-continued-investment-to-role-based-certifications</a:t>
            </a:r>
            <a:endParaRPr lang="en-US" sz="2000" b="0" dirty="0"/>
          </a:p>
          <a:p>
            <a:pPr marL="285750" indent="-285750">
              <a:buFont typeface="Arial" panose="020B0604020202020204" pitchFamily="34" charset="0"/>
              <a:buChar char="•"/>
            </a:pPr>
            <a:r>
              <a:rPr lang="en-US" sz="2000" b="0" dirty="0">
                <a:hlinkClick r:id="rId6"/>
              </a:rPr>
              <a:t>https://docs.microsoft.com/en-us/learn/certifications/browse/</a:t>
            </a: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6F9D9E-F427-49BB-98CF-77FD96BCAB23}"/>
              </a:ext>
            </a:extLst>
          </p:cNvPr>
          <p:cNvSpPr txBox="1">
            <a:spLocks/>
          </p:cNvSpPr>
          <p:nvPr/>
        </p:nvSpPr>
        <p:spPr>
          <a:xfrm>
            <a:off x="818144" y="2314233"/>
            <a:ext cx="11975431" cy="9484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Segoe UI" panose="020B0502040204020203" pitchFamily="34" charset="0"/>
                <a:cs typeface="Segoe UI" panose="020B0502040204020203" pitchFamily="34" charset="0"/>
              </a:rPr>
              <a:t>Take Your Career to New Heights</a:t>
            </a:r>
          </a:p>
        </p:txBody>
      </p:sp>
      <p:sp>
        <p:nvSpPr>
          <p:cNvPr id="7" name="Text Placeholder 1">
            <a:extLst>
              <a:ext uri="{FF2B5EF4-FFF2-40B4-BE49-F238E27FC236}">
                <a16:creationId xmlns:a16="http://schemas.microsoft.com/office/drawing/2014/main" id="{948A0D04-9871-43AD-BDC5-5E4BF9A1A2C6}"/>
              </a:ext>
            </a:extLst>
          </p:cNvPr>
          <p:cNvSpPr txBox="1">
            <a:spLocks/>
          </p:cNvSpPr>
          <p:nvPr/>
        </p:nvSpPr>
        <p:spPr>
          <a:xfrm>
            <a:off x="818144" y="3590366"/>
            <a:ext cx="6990351" cy="3905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dirty="0">
                <a:solidFill>
                  <a:srgbClr val="00757A"/>
                </a:solidFill>
                <a:latin typeface="Segoe UI Semibold" panose="020B0702040204020203" pitchFamily="34" charset="0"/>
                <a:cs typeface="Segoe UI Semibold" panose="020B0702040204020203" pitchFamily="34" charset="0"/>
              </a:rPr>
              <a:t>Save $50 USD</a:t>
            </a:r>
          </a:p>
        </p:txBody>
      </p:sp>
      <p:sp>
        <p:nvSpPr>
          <p:cNvPr id="8" name="Rectangle 7">
            <a:extLst>
              <a:ext uri="{FF2B5EF4-FFF2-40B4-BE49-F238E27FC236}">
                <a16:creationId xmlns:a16="http://schemas.microsoft.com/office/drawing/2014/main" id="{D31E8254-B350-45BC-AEC6-87B6E708B056}"/>
              </a:ext>
            </a:extLst>
          </p:cNvPr>
          <p:cNvSpPr/>
          <p:nvPr/>
        </p:nvSpPr>
        <p:spPr>
          <a:xfrm>
            <a:off x="818142" y="4303622"/>
            <a:ext cx="11373857" cy="1569660"/>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rPr>
              <a:t>Register for PASS Summit 2020 and you can </a:t>
            </a:r>
            <a:r>
              <a:rPr lang="en-US" sz="2400" b="1" dirty="0">
                <a:latin typeface="Segoe UI" panose="020B0502040204020203" pitchFamily="34" charset="0"/>
                <a:cs typeface="Segoe UI" panose="020B0502040204020203" pitchFamily="34" charset="0"/>
              </a:rPr>
              <a:t>save $50 USD </a:t>
            </a:r>
            <a:r>
              <a:rPr lang="en-US" sz="2400" dirty="0">
                <a:latin typeface="Segoe UI" panose="020B0502040204020203" pitchFamily="34" charset="0"/>
                <a:cs typeface="Segoe UI" panose="020B0502040204020203" pitchFamily="34" charset="0"/>
              </a:rPr>
              <a:t>the registration price.  </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To claim use code </a:t>
            </a:r>
            <a:r>
              <a:rPr lang="en-US" sz="4800" b="1" dirty="0">
                <a:solidFill>
                  <a:schemeClr val="accent2">
                    <a:lumMod val="75000"/>
                  </a:schemeClr>
                </a:solidFill>
              </a:rPr>
              <a:t>LGDISMGY5</a:t>
            </a:r>
            <a:endParaRPr lang="en-US" sz="2400" dirty="0">
              <a:solidFill>
                <a:schemeClr val="accent2">
                  <a:lumMod val="7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81B88EF0-E2A3-4142-8202-23CF8065C523}"/>
              </a:ext>
            </a:extLst>
          </p:cNvPr>
          <p:cNvSpPr/>
          <p:nvPr/>
        </p:nvSpPr>
        <p:spPr>
          <a:xfrm>
            <a:off x="818143" y="5994288"/>
            <a:ext cx="7796467"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 Unique discount code cannot be applied retroactively and cannot be combined with any other offers. </a:t>
            </a:r>
          </a:p>
        </p:txBody>
      </p:sp>
      <p:pic>
        <p:nvPicPr>
          <p:cNvPr id="11" name="Picture 10" descr="A picture containing clock, meter&#10;&#10;Description automatically generated">
            <a:extLst>
              <a:ext uri="{FF2B5EF4-FFF2-40B4-BE49-F238E27FC236}">
                <a16:creationId xmlns:a16="http://schemas.microsoft.com/office/drawing/2014/main" id="{25D8FD60-642A-4719-BC29-3436DE5BF7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077" y="743632"/>
            <a:ext cx="5229100" cy="1569660"/>
          </a:xfrm>
          <a:prstGeom prst="rect">
            <a:avLst/>
          </a:prstGeom>
        </p:spPr>
      </p:pic>
    </p:spTree>
    <p:extLst>
      <p:ext uri="{BB962C8B-B14F-4D97-AF65-F5344CB8AC3E}">
        <p14:creationId xmlns:p14="http://schemas.microsoft.com/office/powerpoint/2010/main" val="102650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Certs</a:t>
            </a:r>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400" dirty="0"/>
              <a:t>What have they done with my MCSD/MCSE/MCSA?</a:t>
            </a:r>
          </a:p>
          <a:p>
            <a:pPr marL="742950" indent="-742950">
              <a:buFont typeface="+mj-lt"/>
              <a:buAutoNum type="arabicPeriod"/>
            </a:pPr>
            <a:r>
              <a:rPr lang="en-US" sz="4400" dirty="0"/>
              <a:t>What path of cert exams do I have now?</a:t>
            </a:r>
          </a:p>
          <a:p>
            <a:pPr marL="742950" indent="-742950">
              <a:buFont typeface="+mj-lt"/>
              <a:buAutoNum type="arabicPeriod"/>
            </a:pPr>
            <a:r>
              <a:rPr lang="en-US" sz="4400" dirty="0"/>
              <a:t>How do I take an exam while *waving arms around* all this is going on?</a:t>
            </a:r>
          </a:p>
        </p:txBody>
      </p:sp>
    </p:spTree>
    <p:extLst>
      <p:ext uri="{BB962C8B-B14F-4D97-AF65-F5344CB8AC3E}">
        <p14:creationId xmlns:p14="http://schemas.microsoft.com/office/powerpoint/2010/main" val="81093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everyone, </a:t>
            </a:r>
            <a:r>
              <a:rPr lang="en-US">
                <a:hlinkClick r:id="rId3"/>
              </a:rPr>
              <a:t>AZ-900</a:t>
            </a:r>
            <a:r>
              <a:rPr lang="en-US"/>
              <a:t> is a great start</a:t>
            </a:r>
            <a:endParaRPr lang="en-US" dirty="0"/>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5952564" y="1587714"/>
            <a:ext cx="6239436" cy="6858000"/>
          </a:xfrm>
          <a:prstGeom prst="rect">
            <a:avLst/>
          </a:prstGeom>
        </p:spPr>
      </p:pic>
    </p:spTree>
    <p:extLst>
      <p:ext uri="{BB962C8B-B14F-4D97-AF65-F5344CB8AC3E}">
        <p14:creationId xmlns:p14="http://schemas.microsoft.com/office/powerpoint/2010/main" val="380680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everyone, </a:t>
            </a:r>
            <a:r>
              <a:rPr lang="en-US">
                <a:hlinkClick r:id="rId3"/>
              </a:rPr>
              <a:t>AZ-900</a:t>
            </a:r>
            <a:r>
              <a:rPr lang="en-US"/>
              <a:t> is a great start</a:t>
            </a:r>
            <a:endParaRPr lang="en-US" dirty="0"/>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6026393" y="0"/>
            <a:ext cx="6239436" cy="6858000"/>
          </a:xfrm>
          <a:prstGeom prst="rect">
            <a:avLst/>
          </a:prstGeom>
        </p:spPr>
      </p:pic>
    </p:spTree>
    <p:extLst>
      <p:ext uri="{BB962C8B-B14F-4D97-AF65-F5344CB8AC3E}">
        <p14:creationId xmlns:p14="http://schemas.microsoft.com/office/powerpoint/2010/main" val="3345666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Exams and Certs</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dirty="0"/>
              <a:t>Use Product Finder to locate exams for your technology.</a:t>
            </a:r>
            <a:br>
              <a:rPr lang="en-US" sz="2700" dirty="0"/>
            </a:br>
            <a:r>
              <a:rPr lang="en-US" sz="2700" u="sng" dirty="0"/>
              <a:t>https://docs.microsoft.com/learn/certifications/browse/</a:t>
            </a:r>
            <a:endParaRPr lang="en-US" sz="4000" u="sng" dirty="0"/>
          </a:p>
        </p:txBody>
      </p:sp>
      <p:pic>
        <p:nvPicPr>
          <p:cNvPr id="6" name="Picture 5">
            <a:extLst>
              <a:ext uri="{FF2B5EF4-FFF2-40B4-BE49-F238E27FC236}">
                <a16:creationId xmlns:a16="http://schemas.microsoft.com/office/drawing/2014/main" id="{D288F2F2-DDDD-477E-8A9C-996F5A051E14}"/>
              </a:ext>
            </a:extLst>
          </p:cNvPr>
          <p:cNvPicPr>
            <a:picLocks noChangeAspect="1"/>
          </p:cNvPicPr>
          <p:nvPr/>
        </p:nvPicPr>
        <p:blipFill>
          <a:blip r:embed="rId3"/>
          <a:stretch>
            <a:fillRect/>
          </a:stretch>
        </p:blipFill>
        <p:spPr>
          <a:xfrm>
            <a:off x="0" y="1851632"/>
            <a:ext cx="12192000" cy="5859836"/>
          </a:xfrm>
          <a:prstGeom prst="rect">
            <a:avLst/>
          </a:prstGeom>
        </p:spPr>
      </p:pic>
    </p:spTree>
    <p:extLst>
      <p:ext uri="{BB962C8B-B14F-4D97-AF65-F5344CB8AC3E}">
        <p14:creationId xmlns:p14="http://schemas.microsoft.com/office/powerpoint/2010/main" val="2327832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Docs.Microsoft.com Dark Theme</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endParaRPr lang="en-US" sz="2700" u="sng" dirty="0"/>
          </a:p>
          <a:p>
            <a:pPr marL="0" indent="0">
              <a:buNone/>
            </a:pPr>
            <a:endParaRPr lang="en-US" sz="4000" dirty="0"/>
          </a:p>
        </p:txBody>
      </p:sp>
      <p:pic>
        <p:nvPicPr>
          <p:cNvPr id="6" name="Picture 5">
            <a:extLst>
              <a:ext uri="{FF2B5EF4-FFF2-40B4-BE49-F238E27FC236}">
                <a16:creationId xmlns:a16="http://schemas.microsoft.com/office/drawing/2014/main" id="{DDBC7706-27D8-4479-A0A3-5AC17BCFC22B}"/>
              </a:ext>
            </a:extLst>
          </p:cNvPr>
          <p:cNvPicPr>
            <a:picLocks noChangeAspect="1"/>
          </p:cNvPicPr>
          <p:nvPr/>
        </p:nvPicPr>
        <p:blipFill>
          <a:blip r:embed="rId3"/>
          <a:stretch>
            <a:fillRect/>
          </a:stretch>
        </p:blipFill>
        <p:spPr>
          <a:xfrm>
            <a:off x="4432610" y="1590392"/>
            <a:ext cx="3793583" cy="3677215"/>
          </a:xfrm>
          <a:prstGeom prst="rect">
            <a:avLst/>
          </a:prstGeom>
        </p:spPr>
      </p:pic>
    </p:spTree>
    <p:extLst>
      <p:ext uri="{BB962C8B-B14F-4D97-AF65-F5344CB8AC3E}">
        <p14:creationId xmlns:p14="http://schemas.microsoft.com/office/powerpoint/2010/main" val="1909243934"/>
      </p:ext>
    </p:extLst>
  </p:cSld>
  <p:clrMapOvr>
    <a:masterClrMapping/>
  </p:clrMapOvr>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4022</TotalTime>
  <Words>3202</Words>
  <Application>Microsoft Office PowerPoint</Application>
  <PresentationFormat>Widescreen</PresentationFormat>
  <Paragraphs>214</Paragraphs>
  <Slides>20</Slides>
  <Notes>15</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20</vt:i4>
      </vt:variant>
    </vt:vector>
  </HeadingPairs>
  <TitlesOfParts>
    <vt:vector size="41"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New Azure Certifications 101</vt:lpstr>
      <vt:lpstr>PowerPoint Presentation</vt:lpstr>
      <vt:lpstr>PowerPoint Presentation</vt:lpstr>
      <vt:lpstr>Azure Certs</vt:lpstr>
      <vt:lpstr>Role based certs have replaced older certs</vt:lpstr>
      <vt:lpstr>For everyone, AZ-900 is a great start</vt:lpstr>
      <vt:lpstr>For everyone, AZ-900 is a great start</vt:lpstr>
      <vt:lpstr>Browse Exams and Certs</vt:lpstr>
      <vt:lpstr>Docs.Microsoft.com Dark Theme</vt:lpstr>
      <vt:lpstr>Dev Folks</vt:lpstr>
      <vt:lpstr>Beta Exams</vt:lpstr>
      <vt:lpstr>Database Folks</vt:lpstr>
      <vt:lpstr>Data Science Folks</vt:lpstr>
      <vt:lpstr>Power Platform Folks</vt:lpstr>
      <vt:lpstr>Core Infrastructure Folks</vt:lpstr>
      <vt:lpstr>But Right Now? How?</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201</cp:revision>
  <dcterms:created xsi:type="dcterms:W3CDTF">2015-09-09T01:48:28Z</dcterms:created>
  <dcterms:modified xsi:type="dcterms:W3CDTF">2020-09-08T04:05:55Z</dcterms:modified>
</cp:coreProperties>
</file>